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F39C2-3F8F-4485-8DD5-7F6BE32F1508}" type="datetimeFigureOut">
              <a:rPr lang="es-SV" smtClean="0"/>
              <a:t>23/10/2014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42CD5-1764-441C-B51A-8C4995DC743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990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56F72-8F2A-46EB-AB68-FDB76FE44834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61455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0AF79-D0AE-4B01-B566-68A50E77067A}" type="slidenum">
              <a:rPr lang="es-SV" smtClean="0"/>
              <a:pPr/>
              <a:t>18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06014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5"/>
          <p:cNvGrpSpPr/>
          <p:nvPr userDrawn="1"/>
        </p:nvGrpSpPr>
        <p:grpSpPr>
          <a:xfrm flipV="1">
            <a:off x="0" y="5357826"/>
            <a:ext cx="9144000" cy="1240311"/>
            <a:chOff x="0" y="214290"/>
            <a:chExt cx="9144000" cy="1240311"/>
          </a:xfrm>
          <a:solidFill>
            <a:srgbClr val="00B0F0"/>
          </a:solidFill>
        </p:grpSpPr>
        <p:sp>
          <p:nvSpPr>
            <p:cNvPr id="12" name="矩形 16"/>
            <p:cNvSpPr/>
            <p:nvPr userDrawn="1"/>
          </p:nvSpPr>
          <p:spPr>
            <a:xfrm>
              <a:off x="0" y="214290"/>
              <a:ext cx="9144000" cy="6429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7"/>
            <p:cNvSpPr/>
            <p:nvPr userDrawn="1"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zh-CN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BEFE-12FF-43F3-9201-190460D66FC1}" type="datetimeFigureOut">
              <a:rPr lang="es-SV" smtClean="0"/>
              <a:t>23/10/2014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79C-CB79-42F0-8A45-6B4A1E1874D7}" type="slidenum">
              <a:rPr lang="es-SV" smtClean="0"/>
              <a:t>‹Nº›</a:t>
            </a:fld>
            <a:endParaRPr lang="es-SV"/>
          </a:p>
        </p:txBody>
      </p:sp>
      <p:pic>
        <p:nvPicPr>
          <p:cNvPr id="7" name="Picture 2" descr="D:\资源\09PPT模板设计\商务展示\images\images\教育2_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1738" y="2680667"/>
            <a:ext cx="3603171" cy="4163665"/>
          </a:xfrm>
          <a:prstGeom prst="rect">
            <a:avLst/>
          </a:prstGeom>
          <a:noFill/>
        </p:spPr>
      </p:pic>
      <p:sp>
        <p:nvSpPr>
          <p:cNvPr id="14" name="3 Triángulo rectángulo"/>
          <p:cNvSpPr/>
          <p:nvPr userDrawn="1"/>
        </p:nvSpPr>
        <p:spPr>
          <a:xfrm rot="13712716">
            <a:off x="-1656777" y="3280201"/>
            <a:ext cx="3270157" cy="2830688"/>
          </a:xfrm>
          <a:prstGeom prst="rtTriangl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pSp>
        <p:nvGrpSpPr>
          <p:cNvPr id="8" name="组合 8"/>
          <p:cNvGrpSpPr/>
          <p:nvPr userDrawn="1"/>
        </p:nvGrpSpPr>
        <p:grpSpPr>
          <a:xfrm>
            <a:off x="0" y="-27384"/>
            <a:ext cx="9144000" cy="1240311"/>
            <a:chOff x="0" y="214290"/>
            <a:chExt cx="9144000" cy="1240311"/>
          </a:xfrm>
          <a:solidFill>
            <a:srgbClr val="FF0066"/>
          </a:solidFill>
        </p:grpSpPr>
        <p:sp>
          <p:nvSpPr>
            <p:cNvPr id="9" name="矩形 6"/>
            <p:cNvSpPr/>
            <p:nvPr userDrawn="1"/>
          </p:nvSpPr>
          <p:spPr>
            <a:xfrm>
              <a:off x="0" y="214290"/>
              <a:ext cx="9144000" cy="6429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7"/>
            <p:cNvSpPr/>
            <p:nvPr userDrawn="1"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zh-CN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BEFE-12FF-43F3-9201-190460D66FC1}" type="datetimeFigureOut">
              <a:rPr lang="es-SV" smtClean="0"/>
              <a:t>23/10/2014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79C-CB79-42F0-8A45-6B4A1E1874D7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BEFE-12FF-43F3-9201-190460D66FC1}" type="datetimeFigureOut">
              <a:rPr lang="es-SV" smtClean="0"/>
              <a:t>23/10/2014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79C-CB79-42F0-8A45-6B4A1E1874D7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BEFE-12FF-43F3-9201-190460D66FC1}" type="datetimeFigureOut">
              <a:rPr lang="es-SV" smtClean="0"/>
              <a:t>23/10/2014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79C-CB79-42F0-8A45-6B4A1E1874D7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Triángulo rectángulo"/>
          <p:cNvSpPr/>
          <p:nvPr userDrawn="1"/>
        </p:nvSpPr>
        <p:spPr>
          <a:xfrm rot="13712716">
            <a:off x="-1645061" y="3046234"/>
            <a:ext cx="3270157" cy="2830688"/>
          </a:xfrm>
          <a:prstGeom prst="rtTriangl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" name="Picture 2" descr="D:\资源\09PPT模板设计\商务展示\images\images\教育2_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1738" y="2420888"/>
            <a:ext cx="3603171" cy="416366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BEFE-12FF-43F3-9201-190460D66FC1}" type="datetimeFigureOut">
              <a:rPr lang="es-SV" smtClean="0"/>
              <a:t>23/10/2014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79C-CB79-42F0-8A45-6B4A1E1874D7}" type="slidenum">
              <a:rPr lang="es-SV" smtClean="0"/>
              <a:t>‹Nº›</a:t>
            </a:fld>
            <a:endParaRPr lang="es-SV"/>
          </a:p>
        </p:txBody>
      </p:sp>
      <p:grpSp>
        <p:nvGrpSpPr>
          <p:cNvPr id="7" name="组合 15"/>
          <p:cNvGrpSpPr/>
          <p:nvPr userDrawn="1"/>
        </p:nvGrpSpPr>
        <p:grpSpPr>
          <a:xfrm flipV="1">
            <a:off x="0" y="5357826"/>
            <a:ext cx="9144000" cy="1240311"/>
            <a:chOff x="0" y="214290"/>
            <a:chExt cx="9144000" cy="1240311"/>
          </a:xfrm>
          <a:solidFill>
            <a:srgbClr val="00B0F0"/>
          </a:solidFill>
        </p:grpSpPr>
        <p:sp>
          <p:nvSpPr>
            <p:cNvPr id="8" name="矩形 16"/>
            <p:cNvSpPr/>
            <p:nvPr userDrawn="1"/>
          </p:nvSpPr>
          <p:spPr>
            <a:xfrm>
              <a:off x="0" y="214290"/>
              <a:ext cx="9144000" cy="6429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17"/>
            <p:cNvSpPr/>
            <p:nvPr userDrawn="1"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zh-CN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" name="组合 8"/>
          <p:cNvGrpSpPr/>
          <p:nvPr userDrawn="1"/>
        </p:nvGrpSpPr>
        <p:grpSpPr>
          <a:xfrm>
            <a:off x="0" y="-27384"/>
            <a:ext cx="9144000" cy="1240311"/>
            <a:chOff x="0" y="214290"/>
            <a:chExt cx="9144000" cy="1240311"/>
          </a:xfrm>
          <a:solidFill>
            <a:srgbClr val="FF0066"/>
          </a:solidFill>
        </p:grpSpPr>
        <p:sp>
          <p:nvSpPr>
            <p:cNvPr id="13" name="矩形 6"/>
            <p:cNvSpPr/>
            <p:nvPr userDrawn="1"/>
          </p:nvSpPr>
          <p:spPr>
            <a:xfrm>
              <a:off x="0" y="214290"/>
              <a:ext cx="9144000" cy="6429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7"/>
            <p:cNvSpPr/>
            <p:nvPr userDrawn="1"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zh-CN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BEFE-12FF-43F3-9201-190460D66FC1}" type="datetimeFigureOut">
              <a:rPr lang="es-SV" smtClean="0"/>
              <a:t>23/10/2014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79C-CB79-42F0-8A45-6B4A1E1874D7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BEFE-12FF-43F3-9201-190460D66FC1}" type="datetimeFigureOut">
              <a:rPr lang="es-SV" smtClean="0"/>
              <a:t>23/10/2014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79C-CB79-42F0-8A45-6B4A1E1874D7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BEFE-12FF-43F3-9201-190460D66FC1}" type="datetimeFigureOut">
              <a:rPr lang="es-SV" smtClean="0"/>
              <a:t>23/10/2014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79C-CB79-42F0-8A45-6B4A1E1874D7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BEFE-12FF-43F3-9201-190460D66FC1}" type="datetimeFigureOut">
              <a:rPr lang="es-SV" smtClean="0"/>
              <a:t>23/10/2014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79C-CB79-42F0-8A45-6B4A1E1874D7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BEFE-12FF-43F3-9201-190460D66FC1}" type="datetimeFigureOut">
              <a:rPr lang="es-SV" smtClean="0"/>
              <a:t>23/10/2014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79C-CB79-42F0-8A45-6B4A1E1874D7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BEFE-12FF-43F3-9201-190460D66FC1}" type="datetimeFigureOut">
              <a:rPr lang="es-SV" smtClean="0"/>
              <a:t>23/10/2014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79C-CB79-42F0-8A45-6B4A1E1874D7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6"/>
          <p:cNvSpPr/>
          <p:nvPr userDrawn="1"/>
        </p:nvSpPr>
        <p:spPr>
          <a:xfrm>
            <a:off x="0" y="-27384"/>
            <a:ext cx="9144000" cy="642942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Picture 2" descr="D:\资源\09PPT模板设计\商务展示\images\images\教育2_03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40829" y="2694335"/>
            <a:ext cx="3603171" cy="4163665"/>
          </a:xfrm>
          <a:prstGeom prst="rect">
            <a:avLst/>
          </a:prstGeom>
          <a:noFill/>
        </p:spPr>
      </p:pic>
      <p:sp>
        <p:nvSpPr>
          <p:cNvPr id="27" name="矩形 23"/>
          <p:cNvSpPr/>
          <p:nvPr userDrawn="1"/>
        </p:nvSpPr>
        <p:spPr>
          <a:xfrm>
            <a:off x="5357818" y="2143116"/>
            <a:ext cx="3786182" cy="4143404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0"/>
          <p:cNvSpPr/>
          <p:nvPr userDrawn="1"/>
        </p:nvSpPr>
        <p:spPr>
          <a:xfrm flipV="1">
            <a:off x="4412775" y="5912981"/>
            <a:ext cx="873605" cy="87360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zh-CN" alt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矩形 14"/>
          <p:cNvSpPr/>
          <p:nvPr userDrawn="1"/>
        </p:nvSpPr>
        <p:spPr>
          <a:xfrm flipV="1">
            <a:off x="0" y="6215082"/>
            <a:ext cx="9144000" cy="571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17"/>
          <p:cNvSpPr/>
          <p:nvPr userDrawn="1"/>
        </p:nvSpPr>
        <p:spPr>
          <a:xfrm flipV="1">
            <a:off x="0" y="6286496"/>
            <a:ext cx="9144000" cy="5715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18"/>
          <p:cNvSpPr/>
          <p:nvPr userDrawn="1"/>
        </p:nvSpPr>
        <p:spPr>
          <a:xfrm flipV="1">
            <a:off x="4412775" y="5984395"/>
            <a:ext cx="873605" cy="87360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zh-CN" alt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矩形 19"/>
          <p:cNvSpPr/>
          <p:nvPr userDrawn="1"/>
        </p:nvSpPr>
        <p:spPr>
          <a:xfrm>
            <a:off x="0" y="6357958"/>
            <a:ext cx="9144000" cy="45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3 Marcador de fecha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CBEFE-12FF-43F3-9201-190460D66FC1}" type="datetimeFigureOut">
              <a:rPr lang="es-SV" smtClean="0"/>
              <a:t>23/10/2014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2379C-CB79-42F0-8A45-6B4A1E1874D7}" type="slidenum">
              <a:rPr lang="es-SV" smtClean="0"/>
              <a:t>‹Nº›</a:t>
            </a:fld>
            <a:endParaRPr lang="es-SV"/>
          </a:p>
        </p:txBody>
      </p:sp>
      <p:sp>
        <p:nvSpPr>
          <p:cNvPr id="2" name="1 Marcador de título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2 Marcador de texto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SV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RecreHacienda!%20Final.wmv" TargetMode="External"/><Relationship Id="rId5" Type="http://schemas.openxmlformats.org/officeDocument/2006/relationships/image" Target="../media/image22.png"/><Relationship Id="rId4" Type="http://schemas.openxmlformats.org/officeDocument/2006/relationships/hyperlink" Target="RecreHacienda%20Final.m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Mario.juarez@mh.gob.sv" TargetMode="External"/><Relationship Id="rId5" Type="http://schemas.openxmlformats.org/officeDocument/2006/relationships/hyperlink" Target="mailto:Wendy.gonzalez@mh.gob.sv" TargetMode="Externa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uadro%20Resumen%20Recrehacienda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Cuadro%20Resumen%20Expresate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SV" sz="40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wcard Gothic" pitchFamily="82" charset="0"/>
              </a:rPr>
              <a:t>Espacios </a:t>
            </a:r>
            <a:r>
              <a:rPr lang="es-SV" sz="40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wcard Gothic" pitchFamily="82" charset="0"/>
              </a:rPr>
              <a:t> lúdicos  </a:t>
            </a:r>
            <a:endParaRPr lang="es-SV" sz="4000" cap="none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10" name="9 Marcador de texto"/>
          <p:cNvSpPr>
            <a:spLocks noGrp="1"/>
          </p:cNvSpPr>
          <p:nvPr>
            <p:ph type="subTitle" idx="1"/>
          </p:nvPr>
        </p:nvSpPr>
        <p:spPr>
          <a:xfrm>
            <a:off x="74040" y="3600450"/>
            <a:ext cx="6400800" cy="17526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32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cs typeface="+mj-cs"/>
              </a:rPr>
              <a:t>RecreHacienda</a:t>
            </a:r>
            <a:r>
              <a:rPr lang="es-ES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cs typeface="+mj-cs"/>
              </a:rPr>
              <a:t>!,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cs typeface="+mj-cs"/>
              </a:rPr>
              <a:t>Exprésate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349589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2" descr="logo 1 ef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12273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216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sz="3500" dirty="0" smtClean="0"/>
              <a:t>ESPACIO DE JUEGOS RECREHACIENDA!</a:t>
            </a:r>
            <a:endParaRPr lang="es-SV" sz="3500" dirty="0"/>
          </a:p>
        </p:txBody>
      </p:sp>
      <p:pic>
        <p:nvPicPr>
          <p:cNvPr id="5" name="3 Marcador de contenido" descr="DSC011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510390" cy="2808312"/>
          </a:xfrm>
          <a:effectLst>
            <a:softEdge rad="112500"/>
          </a:effectLst>
        </p:spPr>
      </p:pic>
      <p:pic>
        <p:nvPicPr>
          <p:cNvPr id="7" name="10 Marcador de contenido" descr="DSC01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571612"/>
            <a:ext cx="3341689" cy="285752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395536" y="4725144"/>
            <a:ext cx="3672408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s-SV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PEQUEÑOS FUNDADORES</a:t>
            </a:r>
          </a:p>
          <a:p>
            <a:pPr algn="just">
              <a:defRPr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El </a:t>
            </a:r>
            <a:r>
              <a:rPr lang="es-SV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juego consiste en el armado de</a:t>
            </a:r>
            <a:r>
              <a:rPr lang="es-ES_tradnl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una maqueta de un sector de una ciudad, mediante una serie de bloques de goma-espuma</a:t>
            </a:r>
            <a:endParaRPr lang="es-SV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860032" y="4797152"/>
            <a:ext cx="3744416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Los niños armando la ciudad de sus sueños y conociendo la importancia de los edificios públicos y que todos ellos tienen asignado un presupuesto para su funcionamiento.</a:t>
            </a:r>
            <a:endParaRPr lang="es-SV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6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sz="3500" dirty="0" smtClean="0"/>
              <a:t>ESPACIO DE JUEGOS RECREHACIENDA!</a:t>
            </a:r>
            <a:endParaRPr lang="es-SV" sz="3500" dirty="0"/>
          </a:p>
        </p:txBody>
      </p:sp>
      <p:pic>
        <p:nvPicPr>
          <p:cNvPr id="5" name="6 Marcador de contenido" descr="DSC079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623560" y="2348881"/>
            <a:ext cx="3520440" cy="2448272"/>
          </a:xfrm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0" y="4826675"/>
            <a:ext cx="4499992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s-SV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TESOROS SALVADOREÑOS</a:t>
            </a:r>
          </a:p>
          <a:p>
            <a:pPr algn="just">
              <a:defRPr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En </a:t>
            </a:r>
            <a:r>
              <a:rPr lang="es-SV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este juego el guía les cuenta a los niños que en nuestro país hay muchos “Tesoros” que nos pertenecen y que debemos cuidar entre </a:t>
            </a: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todos y que ellos forman parte del gasto publico</a:t>
            </a:r>
            <a:endParaRPr lang="es-SV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endParaRPr lang="es-SV" dirty="0"/>
          </a:p>
        </p:txBody>
      </p:sp>
      <p:pic>
        <p:nvPicPr>
          <p:cNvPr id="7" name="15 Marcador de contenido" descr="DSC079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3521075" cy="2643206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6" name="5 Imagen" descr="C:\Documents and Settings\wendy.gonzalez\Escritorio\Presentacion costa rica\DSC08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484784"/>
            <a:ext cx="2880320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CuadroTexto"/>
          <p:cNvSpPr txBox="1"/>
          <p:nvPr/>
        </p:nvSpPr>
        <p:spPr>
          <a:xfrm>
            <a:off x="4644008" y="4941168"/>
            <a:ext cx="417646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SV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Las 3 areas de los rompecabezas corresponden a: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Patrimonio Y Cultura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Recursos Naturales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Tecnología</a:t>
            </a:r>
            <a:endParaRPr lang="es-SV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89397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sz="3500" dirty="0" smtClean="0"/>
              <a:t>ESPACIO DE JUEGOS RECREHACIENDA!</a:t>
            </a:r>
            <a:endParaRPr lang="es-SV" sz="3500" dirty="0"/>
          </a:p>
        </p:txBody>
      </p:sp>
      <p:pic>
        <p:nvPicPr>
          <p:cNvPr id="5" name="6 Marcador de contenido" descr="P101005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3088178" cy="3600400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7" name="7 Marcador de contenido" descr="DSC08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412776"/>
            <a:ext cx="3571900" cy="2464611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539552" y="5103674"/>
            <a:ext cx="4968552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SV" b="1" dirty="0" smtClean="0">
                <a:solidFill>
                  <a:schemeClr val="tx1"/>
                </a:solidFill>
                <a:latin typeface="Calibri" pitchFamily="34" charset="0"/>
              </a:rPr>
              <a:t>Paseo de la Moneda</a:t>
            </a:r>
          </a:p>
          <a:p>
            <a:pPr algn="just"/>
            <a:r>
              <a:rPr lang="es-SV" dirty="0" smtClean="0">
                <a:solidFill>
                  <a:schemeClr val="tx1"/>
                </a:solidFill>
                <a:latin typeface="Calibri" pitchFamily="34" charset="0"/>
              </a:rPr>
              <a:t>Aquí  el guía explica como es el recorrido de los impuestos, y como el aporte de estos ayuda para el buen funcionamiento de los lugares y servicios públicos.</a:t>
            </a:r>
          </a:p>
          <a:p>
            <a:endParaRPr lang="es-SV" dirty="0">
              <a:solidFill>
                <a:schemeClr val="tx1"/>
              </a:solidFill>
            </a:endParaRPr>
          </a:p>
        </p:txBody>
      </p:sp>
      <p:pic>
        <p:nvPicPr>
          <p:cNvPr id="6" name="7 Marcador de contenido" descr="P1010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852936"/>
            <a:ext cx="3635896" cy="2733675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77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sz="3500" dirty="0" smtClean="0"/>
              <a:t>ESPACIO DE JUEGOS RECREHACIENDA!</a:t>
            </a:r>
            <a:endParaRPr lang="es-SV" sz="3500" dirty="0"/>
          </a:p>
        </p:txBody>
      </p:sp>
      <p:pic>
        <p:nvPicPr>
          <p:cNvPr id="5" name="6 Marcador de contenido" descr="DSC0808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2420888"/>
            <a:ext cx="3520440" cy="2639291"/>
          </a:xfrm>
          <a:effectLst>
            <a:softEdge rad="112500"/>
          </a:effectLst>
        </p:spPr>
      </p:pic>
      <p:pic>
        <p:nvPicPr>
          <p:cNvPr id="6" name="5 Imagen" descr="C:\Documents and Settings\wendy.gonzalez\Escritorio\Presentacion costa rica\DSC079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340768"/>
            <a:ext cx="1936236" cy="2430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9 Marcador de contenido" descr="DSC079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84784"/>
            <a:ext cx="3520440" cy="2639291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8" name="2 Marcador de texto"/>
          <p:cNvSpPr txBox="1">
            <a:spLocks/>
          </p:cNvSpPr>
          <p:nvPr/>
        </p:nvSpPr>
        <p:spPr>
          <a:xfrm>
            <a:off x="0" y="5013177"/>
            <a:ext cx="6156176" cy="15590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s-SV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Misión Aduana</a:t>
            </a: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s-SV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s-SV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El juego consiste en revisar los contenedores que están en el barco, para descubrir cuales llevan contrabando; haciendo hincapié que la Aduana</a:t>
            </a:r>
            <a:r>
              <a:rPr kumimoji="0" lang="es-SV" sz="1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es la encargada de verificar las entradas y salidas de mercaderías en nuestro País</a:t>
            </a:r>
            <a:r>
              <a:rPr kumimoji="0" lang="es-SV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463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sz="3500" dirty="0" smtClean="0"/>
              <a:t>ESPACIO DE JUEGOS RECREHACIENDA!</a:t>
            </a:r>
            <a:endParaRPr lang="es-SV" sz="3500" dirty="0"/>
          </a:p>
        </p:txBody>
      </p:sp>
      <p:pic>
        <p:nvPicPr>
          <p:cNvPr id="5" name="11 Marcador de contenido" descr="DSC073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564904"/>
            <a:ext cx="3259060" cy="2926187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7" name="9 Marcador de contenido" descr="P101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925864"/>
            <a:ext cx="3347864" cy="2932135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8" name="3 Marcador de texto"/>
          <p:cNvSpPr txBox="1">
            <a:spLocks/>
          </p:cNvSpPr>
          <p:nvPr/>
        </p:nvSpPr>
        <p:spPr>
          <a:xfrm>
            <a:off x="251521" y="5445224"/>
            <a:ext cx="2304256" cy="1216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lphaLcParenR"/>
              <a:tabLst/>
              <a:defRPr/>
            </a:pPr>
            <a:endParaRPr kumimoji="0" lang="es-SV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lphaLcParenR"/>
              <a:tabLst/>
              <a:defRPr/>
            </a:pPr>
            <a:r>
              <a:rPr kumimoji="0" lang="es-SV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Memotest  1  y 2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lphaLcParenR"/>
              <a:tabLst/>
              <a:defRPr/>
            </a:pPr>
            <a:r>
              <a:rPr kumimoji="0" lang="es-SV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Memotest  3 y 4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lphaLcParenR"/>
              <a:tabLst/>
              <a:defRPr/>
            </a:pPr>
            <a:r>
              <a:rPr kumimoji="0" lang="es-SV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Somos equipo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 2"/>
              <a:buNone/>
              <a:tabLst/>
              <a:defRPr/>
            </a:pPr>
            <a:endParaRPr kumimoji="0" lang="es-SV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6012160" y="1700808"/>
            <a:ext cx="2952328" cy="1656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 2"/>
              <a:buNone/>
              <a:tabLst/>
              <a:defRPr/>
            </a:pPr>
            <a:r>
              <a:rPr kumimoji="0" lang="es-SV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s-SV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Edufis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 2"/>
              <a:buNone/>
              <a:tabLst/>
              <a:defRPr/>
            </a:pPr>
            <a:r>
              <a:rPr kumimoji="0" lang="es-SV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s-SV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 esta área de juegos se tienen 4 computadoras donde están los video-juegos a los cuales tendrán acceso los niños que nos visiten, los cuales son: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 2"/>
              <a:buNone/>
              <a:tabLst/>
              <a:defRPr/>
            </a:pPr>
            <a:endParaRPr kumimoji="0" lang="es-SV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0" name="9 Imagen" descr="C:\Documents and Settings\wendy.gonzalez\Escritorio\archivos de escritorio\Fotos Eventos\mejores fotografias\DSC089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3419872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01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RECREHACIENDA BAJO EL SOL</a:t>
            </a:r>
          </a:p>
        </p:txBody>
      </p:sp>
      <p:pic>
        <p:nvPicPr>
          <p:cNvPr id="4" name="6 Marcador de contenido" descr="DSC0796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428736"/>
            <a:ext cx="3047105" cy="2286016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5" name="7 Marcador de contenido" descr="P10100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43175" y="2285992"/>
            <a:ext cx="2928958" cy="2197379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6" name="5 Imagen" descr="C:\Documents and Settings\wendy.gonzalez\Escritorio\Presentacion costa rica\DSC012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429000"/>
            <a:ext cx="278608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2 Marcador de text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				</a:t>
            </a:r>
            <a:r>
              <a:rPr lang="es-SV" sz="1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Protección a Recursos Naturales</a:t>
            </a:r>
          </a:p>
        </p:txBody>
      </p:sp>
      <p:sp>
        <p:nvSpPr>
          <p:cNvPr id="8" name="3 Marcador de texto"/>
          <p:cNvSpPr txBox="1">
            <a:spLocks/>
          </p:cNvSpPr>
          <p:nvPr/>
        </p:nvSpPr>
        <p:spPr>
          <a:xfrm rot="20368879">
            <a:off x="5617342" y="2385593"/>
            <a:ext cx="3976161" cy="6524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 2"/>
              <a:buNone/>
              <a:tabLst/>
              <a:defRPr/>
            </a:pPr>
            <a:r>
              <a:rPr kumimoji="0" lang="es-SV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Valores, cooperación, confianza, honestidad, etc.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04800" y="5410200"/>
            <a:ext cx="8610600" cy="882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RECREHACIENDA BAJO EL SOL</a:t>
            </a:r>
            <a:endParaRPr kumimoji="0" lang="es-SV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487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692696"/>
            <a:ext cx="8357552" cy="548640"/>
          </a:xfrm>
        </p:spPr>
        <p:txBody>
          <a:bodyPr>
            <a:noAutofit/>
          </a:bodyPr>
          <a:lstStyle/>
          <a:p>
            <a:pPr algn="ctr"/>
            <a:r>
              <a:rPr lang="es-SV" sz="4000" dirty="0" smtClean="0"/>
              <a:t>Estadísticas de visitas  </a:t>
            </a:r>
            <a:r>
              <a:rPr lang="es-SV" sz="4000" dirty="0" err="1" smtClean="0"/>
              <a:t>Recrehacienda</a:t>
            </a:r>
            <a:r>
              <a:rPr lang="es-SV" sz="4000" dirty="0" smtClean="0"/>
              <a:t>!</a:t>
            </a:r>
            <a:endParaRPr lang="es-SV" sz="40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648137"/>
              </p:ext>
            </p:extLst>
          </p:nvPr>
        </p:nvGraphicFramePr>
        <p:xfrm>
          <a:off x="1331642" y="1628804"/>
          <a:ext cx="6768750" cy="39604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56250"/>
                <a:gridCol w="2256250"/>
                <a:gridCol w="2256250"/>
              </a:tblGrid>
              <a:tr h="448352"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Año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Estudiantes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Docentes</a:t>
                      </a:r>
                      <a:endParaRPr lang="es-SV" dirty="0"/>
                    </a:p>
                  </a:txBody>
                  <a:tcPr/>
                </a:tc>
              </a:tr>
              <a:tr h="454578"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2009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4,550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4578"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2010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6,273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555</a:t>
                      </a:r>
                    </a:p>
                  </a:txBody>
                  <a:tcPr marL="9525" marR="9525" marT="9525" marB="0" anchor="b"/>
                </a:tc>
              </a:tr>
              <a:tr h="454578"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2011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2,542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b"/>
                </a:tc>
              </a:tr>
              <a:tr h="454578"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2012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6,720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784</a:t>
                      </a:r>
                    </a:p>
                  </a:txBody>
                  <a:tcPr marL="9525" marR="9525" marT="9525" marB="0" anchor="b"/>
                </a:tc>
              </a:tr>
              <a:tr h="454578"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2013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6,985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635</a:t>
                      </a:r>
                    </a:p>
                  </a:txBody>
                  <a:tcPr marL="9525" marR="9525" marT="9525" marB="0" anchor="b"/>
                </a:tc>
              </a:tr>
              <a:tr h="454578"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2014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4,290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395</a:t>
                      </a:r>
                    </a:p>
                  </a:txBody>
                  <a:tcPr marL="9525" marR="9525" marT="9525" marB="0" anchor="b"/>
                </a:tc>
              </a:tr>
              <a:tr h="784616">
                <a:tc>
                  <a:txBody>
                    <a:bodyPr/>
                    <a:lstStyle/>
                    <a:p>
                      <a:pPr algn="ctr"/>
                      <a:r>
                        <a:rPr lang="es-SV" b="1" dirty="0" smtClean="0"/>
                        <a:t>Totales</a:t>
                      </a:r>
                      <a:endParaRPr lang="es-S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b="1" dirty="0" smtClean="0"/>
                        <a:t>31,360</a:t>
                      </a:r>
                      <a:endParaRPr lang="es-SV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b="1" dirty="0" smtClean="0"/>
                        <a:t>2,698</a:t>
                      </a:r>
                    </a:p>
                    <a:p>
                      <a:pPr algn="ctr"/>
                      <a:endParaRPr lang="es-SV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33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88640"/>
            <a:ext cx="8279832" cy="5907360"/>
          </a:xfrm>
        </p:spPr>
        <p:txBody>
          <a:bodyPr/>
          <a:lstStyle/>
          <a:p>
            <a:pPr marL="0" indent="0">
              <a:buNone/>
            </a:pPr>
            <a:r>
              <a:rPr lang="es-SV" dirty="0" smtClean="0"/>
              <a:t>Se han  recibido en nuestros espacios más de 45, 600 visitantes a nuestros espacios lúdicos</a:t>
            </a:r>
          </a:p>
          <a:p>
            <a:pPr marL="0" indent="0">
              <a:buNone/>
            </a:pPr>
            <a:r>
              <a:rPr lang="es-SV" dirty="0" smtClean="0"/>
              <a:t> </a:t>
            </a:r>
            <a:endParaRPr lang="es-SV" dirty="0"/>
          </a:p>
        </p:txBody>
      </p:sp>
      <p:pic>
        <p:nvPicPr>
          <p:cNvPr id="1026" name="Picture 2" descr="D:\Perú\Fotos\P10102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5" b="13242"/>
          <a:stretch/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11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/>
        </p:nvSpPr>
        <p:spPr>
          <a:xfrm>
            <a:off x="785786" y="6309320"/>
            <a:ext cx="7890670" cy="548680"/>
          </a:xfrm>
          <a:prstGeom prst="rect">
            <a:avLst/>
          </a:prstGeom>
        </p:spPr>
        <p:txBody>
          <a:bodyPr lIns="45720" tIns="0" rIns="4572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hlinkClick r:id="rId4" action="ppaction://hlinkfile"/>
              </a:rPr>
              <a:t>HACIA UNA NUEVA CULTURA FISCAL</a:t>
            </a:r>
            <a:endParaRPr lang="en-US" sz="3600" b="1" cap="al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RecreHacienda! Final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280723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3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7772400" cy="15001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s-SV" sz="4400" b="1" dirty="0" smtClean="0">
                <a:solidFill>
                  <a:schemeClr val="bg2">
                    <a:lumMod val="25000"/>
                  </a:schemeClr>
                </a:solidFill>
              </a:rPr>
              <a:t>¿QUÉ ES EXPRÉSATE!?</a:t>
            </a:r>
          </a:p>
        </p:txBody>
      </p:sp>
    </p:spTree>
    <p:extLst>
      <p:ext uri="{BB962C8B-B14F-4D97-AF65-F5344CB8AC3E}">
        <p14:creationId xmlns:p14="http://schemas.microsoft.com/office/powerpoint/2010/main" val="4049263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20122041">
            <a:off x="228417" y="1235368"/>
            <a:ext cx="41044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smtClean="0">
                <a:ln w="11430"/>
                <a:solidFill>
                  <a:srgbClr val="29A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¿Quien distribuye el dinero del Estado?</a:t>
            </a:r>
            <a:endParaRPr lang="es-ES" sz="4000" b="1" spc="50" dirty="0">
              <a:ln w="11430"/>
              <a:solidFill>
                <a:srgbClr val="29A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 rot="20968111">
            <a:off x="4197769" y="368362"/>
            <a:ext cx="48670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spc="50" dirty="0" smtClean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¿Qué es el Estado?</a:t>
            </a:r>
            <a:endParaRPr lang="es-ES" sz="4400" b="1" spc="50" dirty="0">
              <a:ln w="11430"/>
              <a:solidFill>
                <a:srgbClr val="D6009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 rot="20704226">
            <a:off x="212805" y="328722"/>
            <a:ext cx="49600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¿Qué es lo público?</a:t>
            </a:r>
            <a:endParaRPr lang="es-ES" sz="4400" b="1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 rot="20813648">
            <a:off x="4468930" y="1178656"/>
            <a:ext cx="39198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¿Quien cuida lo público?</a:t>
            </a:r>
            <a:endParaRPr lang="es-ES" sz="4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 rot="391382">
            <a:off x="3146321" y="2481617"/>
            <a:ext cx="24193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¿Qué es el IVA?</a:t>
            </a:r>
            <a:endParaRPr lang="es-ES" sz="4400" b="1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 rot="1065619">
            <a:off x="6136027" y="2623333"/>
            <a:ext cx="31318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600" b="1" spc="50" dirty="0" smtClean="0">
                <a:ln w="11430"/>
                <a:solidFill>
                  <a:srgbClr val="EA2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¿Cómo funcionan las Aduanas?</a:t>
            </a:r>
            <a:endParaRPr lang="es-ES" sz="3600" b="1" spc="50" dirty="0">
              <a:ln w="11430"/>
              <a:solidFill>
                <a:srgbClr val="EA2D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 rot="667046">
            <a:off x="-27427" y="3740125"/>
            <a:ext cx="582421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¿Si salgo del país, al regreso puedo traer todas las cosas que yo quiera?</a:t>
            </a:r>
            <a:endParaRPr lang="es-ES" sz="4400" b="1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197327" y="4365104"/>
            <a:ext cx="417646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¿Mis papás contribuyen para mi futuro?</a:t>
            </a:r>
            <a:endParaRPr lang="es-ES" sz="4000" b="1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991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sz="3500" dirty="0" smtClean="0"/>
              <a:t>ESPACIO LUDICO EXPRESATE!</a:t>
            </a:r>
            <a:endParaRPr lang="es-SV" sz="3500" dirty="0"/>
          </a:p>
        </p:txBody>
      </p:sp>
      <p:pic>
        <p:nvPicPr>
          <p:cNvPr id="5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7" y="1628800"/>
            <a:ext cx="3459143" cy="2808312"/>
          </a:xfrm>
          <a:effectLst>
            <a:softEdge rad="112500"/>
          </a:effectLst>
        </p:spPr>
      </p:pic>
      <p:pic>
        <p:nvPicPr>
          <p:cNvPr id="7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64" y="1571612"/>
            <a:ext cx="2143140" cy="285752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395536" y="4703624"/>
            <a:ext cx="3672408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s-SV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EXPRESATE</a:t>
            </a:r>
          </a:p>
          <a:p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Es un área de paredes de acrílico blanco para que los jóvenes estudiantes expresen lo que piensan sobre la tributación y el gasto público.</a:t>
            </a:r>
            <a:endParaRPr lang="es-SV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860032" y="4797152"/>
            <a:ext cx="3744416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Posteriormente se toman  fotografías a las pizarras acrílicas y estas son las que nos sirven para el debate grupal que se efectúa como la ultima fase de la visita.</a:t>
            </a:r>
            <a:endParaRPr lang="es-SV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789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sz="3500" dirty="0" smtClean="0"/>
              <a:t>ESPACIO LUDICO EXPRESATE!</a:t>
            </a:r>
            <a:endParaRPr lang="es-SV" sz="3500" dirty="0"/>
          </a:p>
        </p:txBody>
      </p:sp>
      <p:pic>
        <p:nvPicPr>
          <p:cNvPr id="5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16560"/>
            <a:ext cx="3510390" cy="2632792"/>
          </a:xfrm>
          <a:effectLst>
            <a:softEdge rad="112500"/>
          </a:effectLst>
        </p:spPr>
      </p:pic>
      <p:pic>
        <p:nvPicPr>
          <p:cNvPr id="7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1747239"/>
            <a:ext cx="3341689" cy="2506266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539552" y="5013176"/>
            <a:ext cx="799288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SV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SALA DE PROYECCIONES </a:t>
            </a:r>
          </a:p>
          <a:p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Pretende informar a través de la proyección de un video la, historia de la tributación salvadoreña, destacando las clases de impuestos y cómo se ha invertido lo recaudado en 3 fases de la historia salvadoreña: 1821 a 2010 (189 años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).</a:t>
            </a:r>
            <a:endParaRPr lang="es-SV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4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sz="3500" dirty="0" smtClean="0"/>
              <a:t>ESPACIO LUDICO EXPRESATE!</a:t>
            </a:r>
            <a:endParaRPr lang="es-SV" sz="3500" dirty="0"/>
          </a:p>
        </p:txBody>
      </p:sp>
      <p:pic>
        <p:nvPicPr>
          <p:cNvPr id="5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16560"/>
            <a:ext cx="3510390" cy="2632792"/>
          </a:xfrm>
          <a:effectLst>
            <a:softEdge rad="112500"/>
          </a:effectLst>
        </p:spPr>
      </p:pic>
      <p:pic>
        <p:nvPicPr>
          <p:cNvPr id="7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1747239"/>
            <a:ext cx="3341689" cy="2506266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403742" y="4941168"/>
            <a:ext cx="7875343" cy="11695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SV" sz="1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MUSEO DEL MINISTERIO DE HACIENDA</a:t>
            </a:r>
          </a:p>
          <a:p>
            <a:pPr algn="just">
              <a:defRPr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En esta área Hacienda ha recreado un Museo, donde se expone la evolución que han tenido los bienes físicos, documentales y tecnológicos de la Administración Tributaria, </a:t>
            </a:r>
            <a:r>
              <a:rPr lang="es-SV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, esto con el fin de facilitarle los servicios </a:t>
            </a: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a los  contribuyentes .</a:t>
            </a:r>
            <a:endParaRPr lang="es-SV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252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sz="3500" dirty="0" smtClean="0"/>
              <a:t>ESPACIO LUDICO EXPRESATE!</a:t>
            </a:r>
            <a:endParaRPr lang="es-SV" sz="35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31273" y="4941168"/>
            <a:ext cx="8208912" cy="17235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SV" sz="1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PASILLO DE LA EVASIÓN</a:t>
            </a:r>
          </a:p>
          <a:p>
            <a:pPr algn="just">
              <a:defRPr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Esta área esta llena de </a:t>
            </a:r>
            <a:r>
              <a:rPr lang="es-SV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fotografías gigantes con imágenes sobre las consecuencias de que nuestro país </a:t>
            </a: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afronta,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mostrando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problemas sociales y económicos, como consecuencia de la evasión, la elusión y el contrabando en el país.</a:t>
            </a:r>
            <a:r>
              <a:rPr lang="es-SV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, allí podemos observar todo lo que esto conlleva, pues la inversión no se puede </a:t>
            </a: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efectuar en su totalidad por la falta de recursos de la que carece el estado.</a:t>
            </a:r>
            <a:endParaRPr lang="es-SV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0" name="Picture 6" descr="C:\Users\evelyn.carballo\Desktop\Expresate-fotos\IMG_0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6124"/>
            <a:ext cx="2376264" cy="316849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evelyn.carballo\Desktop\Expresate-fotos\IMG_0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855" y="1546121"/>
            <a:ext cx="2278770" cy="3038498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51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sz="3500" dirty="0" smtClean="0"/>
              <a:t>ESPACIO LUDICO EXPRESATE!</a:t>
            </a:r>
            <a:endParaRPr lang="es-SV" sz="35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76851" y="4581197"/>
            <a:ext cx="8712968" cy="20005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s-SV" sz="1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SALÓN DE LA REFLEXIÓN</a:t>
            </a:r>
          </a:p>
          <a:p>
            <a:pPr algn="just">
              <a:defRPr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Se trata de un pasillo donde los jóvenes podrán reflexionar sobre el papel que tendrán como ciudadanos contribuyentes en el futuro próximo</a:t>
            </a: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, donde se puede observar la inversión que se realiza para poder brindar los servicios públicos a la población y como estos contribuyen al desarrollo de nuestro país.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,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igualmente en este pasillo de la Reflexión se espera que el joven asuma una actitud propositiva en relación a la forma de recaudar y gastar los ingresos del país. </a:t>
            </a:r>
            <a:endParaRPr lang="es-SV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0" name="Picture 3" descr="C:\Users\evelyn.carballo\Desktop\Expresate-fotos\IMG_005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8" y="1757619"/>
            <a:ext cx="3312622" cy="248550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36" y="1700808"/>
            <a:ext cx="3312153" cy="248411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sz="3500" dirty="0" smtClean="0"/>
              <a:t>ESPACIO LUDICO EXPRESATE!</a:t>
            </a:r>
            <a:endParaRPr lang="es-SV" sz="35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95536" y="4725144"/>
            <a:ext cx="7992888" cy="8925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s-SV" sz="1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SALA DE FOROS Y DEBATES</a:t>
            </a:r>
          </a:p>
          <a:p>
            <a:pPr algn="just">
              <a:defRPr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En esta área se arma un debate con los alumnos utilizando las imágenes de los conceptos expresados en las pizarras acrílicas al inicio de la visita.</a:t>
            </a:r>
            <a:endParaRPr lang="es-SV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0" name="Picture 4" descr="C:\Users\evelyn.carballo\Desktop\Expresate-fotos\IMG_00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02" y="1844824"/>
            <a:ext cx="3312150" cy="248400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857222"/>
            <a:ext cx="3312000" cy="248400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21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6485344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s-SV" sz="2400" dirty="0" smtClean="0"/>
              <a:t>Estadísticas de visitas  exprésate</a:t>
            </a:r>
            <a:r>
              <a:rPr lang="es-SV" dirty="0" smtClean="0"/>
              <a:t/>
            </a:r>
            <a:br>
              <a:rPr lang="es-SV" dirty="0" smtClean="0"/>
            </a:br>
            <a:endParaRPr lang="es-SV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1115616" y="2276872"/>
          <a:ext cx="6768750" cy="21421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56250"/>
                <a:gridCol w="2256250"/>
                <a:gridCol w="2256250"/>
              </a:tblGrid>
              <a:tr h="448352"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Año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Estudiantes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Docentes</a:t>
                      </a:r>
                      <a:endParaRPr lang="es-SV" dirty="0"/>
                    </a:p>
                  </a:txBody>
                  <a:tcPr/>
                </a:tc>
              </a:tr>
              <a:tr h="454578"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2013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2,800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4578"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2014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3,320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84616">
                <a:tc>
                  <a:txBody>
                    <a:bodyPr/>
                    <a:lstStyle/>
                    <a:p>
                      <a:pPr algn="ctr"/>
                      <a:r>
                        <a:rPr lang="es-SV" b="1" dirty="0" smtClean="0"/>
                        <a:t>Totales</a:t>
                      </a:r>
                      <a:endParaRPr lang="es-S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b="1" dirty="0" smtClean="0"/>
                        <a:t>6,120</a:t>
                      </a:r>
                      <a:endParaRPr lang="es-SV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b="1" dirty="0" smtClean="0"/>
                        <a:t>306</a:t>
                      </a:r>
                    </a:p>
                    <a:p>
                      <a:pPr algn="ctr"/>
                      <a:endParaRPr lang="es-SV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220389" y="1082854"/>
            <a:ext cx="6663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/>
              <a:t>Espacio lúdico exprésate se inauguro el 21 de marzo de 2013, se iniciaron visitas a partir del 24 de abril del mismo año.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11653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140000">
            <a:off x="-71415" y="1195518"/>
            <a:ext cx="5212080" cy="1089427"/>
          </a:xfrm>
        </p:spPr>
        <p:txBody>
          <a:bodyPr>
            <a:normAutofit fontScale="90000"/>
          </a:bodyPr>
          <a:lstStyle/>
          <a:p>
            <a:pPr algn="ctr"/>
            <a:r>
              <a:rPr lang="es-SV" sz="8800" dirty="0" smtClean="0"/>
              <a:t>Gracias</a:t>
            </a:r>
            <a:endParaRPr lang="es-SV" sz="8800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7"/>
          <a:stretch/>
        </p:blipFill>
        <p:spPr>
          <a:xfrm>
            <a:off x="3466359" y="3933057"/>
            <a:ext cx="5498129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61048"/>
            <a:ext cx="1080120" cy="739542"/>
          </a:xfrm>
          <a:prstGeom prst="rect">
            <a:avLst/>
          </a:prstGeom>
        </p:spPr>
      </p:pic>
      <p:sp>
        <p:nvSpPr>
          <p:cNvPr id="4" name="3 Triángulo rectángulo"/>
          <p:cNvSpPr/>
          <p:nvPr/>
        </p:nvSpPr>
        <p:spPr>
          <a:xfrm rot="13712716">
            <a:off x="-1656777" y="3280201"/>
            <a:ext cx="3270157" cy="2830688"/>
          </a:xfrm>
          <a:prstGeom prst="rtTriangl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8" name="Imagen 1" descr="M_HACIENDA LOGO NUEVO SLOG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78" y="980728"/>
            <a:ext cx="2625947" cy="119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 rot="19059168">
            <a:off x="744261" y="2530847"/>
            <a:ext cx="7520940" cy="548640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SV" sz="2000" cap="none" dirty="0" smtClean="0">
                <a:solidFill>
                  <a:schemeClr val="accent3">
                    <a:lumMod val="50000"/>
                  </a:schemeClr>
                </a:solidFill>
              </a:rPr>
              <a:t>Licda. Wendy Yamilet Gonzalez Magarien</a:t>
            </a:r>
          </a:p>
          <a:p>
            <a:pPr algn="ctr">
              <a:defRPr/>
            </a:pPr>
            <a:r>
              <a:rPr lang="es-SV" sz="2000" cap="none" dirty="0" smtClean="0">
                <a:solidFill>
                  <a:schemeClr val="accent3">
                    <a:lumMod val="50000"/>
                  </a:schemeClr>
                </a:solidFill>
                <a:hlinkClick r:id="rId5"/>
              </a:rPr>
              <a:t>Wendy.gonzalez@mh.gob.sv</a:t>
            </a:r>
            <a:endParaRPr lang="es-SV" sz="2000" cap="none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s-SV" sz="2000" cap="none" dirty="0" smtClean="0">
                <a:solidFill>
                  <a:schemeClr val="accent3">
                    <a:lumMod val="50000"/>
                  </a:schemeClr>
                </a:solidFill>
              </a:rPr>
              <a:t>Lic. Mario Ernesto Juarez Escobar</a:t>
            </a:r>
          </a:p>
          <a:p>
            <a:pPr algn="ctr">
              <a:defRPr/>
            </a:pPr>
            <a:r>
              <a:rPr lang="es-SV" sz="2000" cap="none" dirty="0" smtClean="0">
                <a:solidFill>
                  <a:schemeClr val="accent3">
                    <a:lumMod val="50000"/>
                  </a:schemeClr>
                </a:solidFill>
                <a:hlinkClick r:id="rId6"/>
              </a:rPr>
              <a:t>Mario.juarez@mh.gob.sv</a:t>
            </a:r>
            <a:endParaRPr lang="es-SV" sz="2000" cap="none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endParaRPr lang="es-SV" sz="2400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645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SV" b="1" dirty="0" smtClean="0"/>
              <a:t>Se trabaja bajo 3 ejes</a:t>
            </a:r>
            <a:br>
              <a:rPr lang="es-SV" b="1" dirty="0" smtClean="0"/>
            </a:br>
            <a:r>
              <a:rPr lang="es-SV" b="1" dirty="0" smtClean="0"/>
              <a:t>Los tres ejes de Educación Fiscal son:</a:t>
            </a:r>
            <a:endParaRPr lang="es-SV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52489" y="1947844"/>
            <a:ext cx="7520940" cy="3579849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es-SV" sz="3600" b="1" dirty="0" smtClean="0">
                <a:solidFill>
                  <a:schemeClr val="bg2">
                    <a:lumMod val="25000"/>
                  </a:schemeClr>
                </a:solidFill>
              </a:rPr>
              <a:t>1. </a:t>
            </a:r>
            <a:r>
              <a:rPr lang="es-SV" sz="3600" b="0" dirty="0" smtClean="0">
                <a:solidFill>
                  <a:schemeClr val="bg2">
                    <a:lumMod val="25000"/>
                  </a:schemeClr>
                </a:solidFill>
              </a:rPr>
              <a:t>Formación en Valores</a:t>
            </a:r>
          </a:p>
          <a:p>
            <a:pPr algn="just">
              <a:buNone/>
              <a:defRPr/>
            </a:pPr>
            <a:r>
              <a:rPr lang="es-SV" sz="3600" b="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	</a:t>
            </a:r>
            <a:r>
              <a:rPr lang="es-SV" sz="3600" b="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SV" sz="3200" b="0" dirty="0" smtClean="0">
                <a:solidFill>
                  <a:schemeClr val="bg2">
                    <a:lumMod val="25000"/>
                  </a:schemeClr>
                </a:solidFill>
              </a:rPr>
              <a:t>Disciplina que enseña cual debe ser el comportamiento  correcto del ser humano, además declara actúa y se comunica de tal forma que expresa un verdadero interés por otras personas.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es-SV" sz="3600" b="0" dirty="0" smtClean="0">
                <a:solidFill>
                  <a:schemeClr val="bg2">
                    <a:lumMod val="25000"/>
                  </a:schemeClr>
                </a:solidFill>
              </a:rPr>
              <a:t> 2. Construccion de una Ciudadanía</a:t>
            </a:r>
          </a:p>
          <a:p>
            <a:pPr algn="just">
              <a:lnSpc>
                <a:spcPct val="110000"/>
              </a:lnSpc>
              <a:buNone/>
              <a:defRPr/>
            </a:pPr>
            <a:r>
              <a:rPr lang="es-SV" sz="3600" b="0" dirty="0" smtClean="0">
                <a:solidFill>
                  <a:schemeClr val="bg2">
                    <a:lumMod val="25000"/>
                  </a:schemeClr>
                </a:solidFill>
              </a:rPr>
              <a:t>	 </a:t>
            </a:r>
            <a:r>
              <a:rPr lang="es-SV" sz="3200" b="0" dirty="0" smtClean="0">
                <a:solidFill>
                  <a:schemeClr val="bg2">
                    <a:lumMod val="25000"/>
                  </a:schemeClr>
                </a:solidFill>
              </a:rPr>
              <a:t>es enseñar la participación democrática como modo de construir una ciudadanía  </a:t>
            </a:r>
            <a:r>
              <a:rPr lang="es-SV" sz="3200" b="0" dirty="0" smtClean="0">
                <a:solidFill>
                  <a:srgbClr val="FF0000"/>
                </a:solidFill>
              </a:rPr>
              <a:t>responsable</a:t>
            </a:r>
            <a:r>
              <a:rPr lang="es-SV" sz="3200" b="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SV" sz="3200" b="0" dirty="0" smtClean="0">
                <a:solidFill>
                  <a:srgbClr val="FF0000"/>
                </a:solidFill>
              </a:rPr>
              <a:t>y solidaria</a:t>
            </a:r>
            <a:r>
              <a:rPr lang="es-SV" sz="3200" b="0" dirty="0" smtClean="0">
                <a:solidFill>
                  <a:schemeClr val="bg2">
                    <a:lumMod val="25000"/>
                  </a:schemeClr>
                </a:solidFill>
              </a:rPr>
              <a:t>, es decir, una </a:t>
            </a:r>
            <a:r>
              <a:rPr lang="es-SV" sz="3200" b="0" dirty="0" smtClean="0">
                <a:solidFill>
                  <a:srgbClr val="FF0000"/>
                </a:solidFill>
              </a:rPr>
              <a:t>convivencia justa.</a:t>
            </a:r>
            <a:endParaRPr lang="es-SV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95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  <a:defRPr/>
            </a:pPr>
            <a:r>
              <a:rPr lang="es-SV" sz="3200" b="1" dirty="0" smtClean="0">
                <a:solidFill>
                  <a:schemeClr val="bg2">
                    <a:lumMod val="25000"/>
                  </a:schemeClr>
                </a:solidFill>
              </a:rPr>
              <a:t>3. Hacia una cultura Fiscal</a:t>
            </a:r>
          </a:p>
          <a:p>
            <a:pPr algn="just">
              <a:lnSpc>
                <a:spcPct val="110000"/>
              </a:lnSpc>
              <a:buNone/>
              <a:defRPr/>
            </a:pP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	</a:t>
            </a:r>
            <a:r>
              <a:rPr lang="es-SV" sz="3200" b="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Que la población conozca sobre los recursos tributarios del Estado y su relación con las necesidades públicas, por ello es necesario ser ciudadanos conscientes y responsables con el pago de los impuestos.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99738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Gestiones para realizar las visitas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</a:rPr>
              <a:t>Propuesta presentada a responsables de MINED en esta área, como incentivo a participantes de capacitación en Taller de Educación Fiscal y diplomados 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</a:rPr>
              <a:t>Coordinar reunión con los directores y maestros de Centros Escolares seleccionados para la visita.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</a:rPr>
              <a:t>Dar a conocer la fecha de inicio de las visitas para su respectiva coordinación.</a:t>
            </a:r>
          </a:p>
          <a:p>
            <a:endParaRPr lang="es-SV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6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Que se solicita para la Visita	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98504" cy="50691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SV" sz="3200" b="1" dirty="0" smtClean="0">
                <a:solidFill>
                  <a:schemeClr val="bg2">
                    <a:lumMod val="25000"/>
                  </a:schemeClr>
                </a:solidFill>
              </a:rPr>
              <a:t>Centro escolar Seleccionado (grado del maestro participante en los talleres de Educación Fiscal y Diplomado):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</a:rPr>
              <a:t>Enviar nomina de alumnos que participaran una semana antes de la fecha de la visita.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</a:rPr>
              <a:t>El número de alumnos como máximo a </a:t>
            </a:r>
            <a:r>
              <a:rPr lang="es-SV" dirty="0" err="1" smtClean="0">
                <a:solidFill>
                  <a:schemeClr val="bg2">
                    <a:lumMod val="25000"/>
                  </a:schemeClr>
                </a:solidFill>
                <a:hlinkClick r:id="rId3" action="ppaction://hlinkfile"/>
              </a:rPr>
              <a:t>RecreHacienda</a:t>
            </a:r>
            <a:r>
              <a:rPr lang="es-SV" dirty="0" smtClean="0">
                <a:solidFill>
                  <a:schemeClr val="bg2">
                    <a:lumMod val="25000"/>
                  </a:schemeClr>
                </a:solidFill>
                <a:hlinkClick r:id="rId3" action="ppaction://hlinkfile"/>
              </a:rPr>
              <a:t>!</a:t>
            </a:r>
            <a:r>
              <a:rPr lang="es-SV" dirty="0" smtClean="0">
                <a:solidFill>
                  <a:schemeClr val="bg2">
                    <a:lumMod val="25000"/>
                  </a:schemeClr>
                </a:solidFill>
              </a:rPr>
              <a:t> es de 50 alumnos acompañados con 5 adultos estos pueden ser maestros o padres de familia. (Ellos tienen q colaborar con la disciplina)</a:t>
            </a:r>
          </a:p>
        </p:txBody>
      </p:sp>
    </p:spTree>
    <p:extLst>
      <p:ext uri="{BB962C8B-B14F-4D97-AF65-F5344CB8AC3E}">
        <p14:creationId xmlns:p14="http://schemas.microsoft.com/office/powerpoint/2010/main" val="309167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SV" dirty="0">
                <a:solidFill>
                  <a:schemeClr val="bg2">
                    <a:lumMod val="25000"/>
                  </a:schemeClr>
                </a:solidFill>
              </a:rPr>
              <a:t>El número de alumnos como máximo a </a:t>
            </a:r>
            <a:r>
              <a:rPr lang="es-SV" dirty="0">
                <a:solidFill>
                  <a:schemeClr val="bg2">
                    <a:lumMod val="25000"/>
                  </a:schemeClr>
                </a:solidFill>
                <a:hlinkClick r:id="rId2" action="ppaction://hlinkfile"/>
              </a:rPr>
              <a:t>Exprésate </a:t>
            </a:r>
            <a:r>
              <a:rPr lang="es-SV" dirty="0">
                <a:solidFill>
                  <a:schemeClr val="bg2">
                    <a:lumMod val="25000"/>
                  </a:schemeClr>
                </a:solidFill>
              </a:rPr>
              <a:t> es de 40 alumnos acompañados con 2 adultos de preferencia docentes. (Ellos tienen q colaborar con la disciplina)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SV" dirty="0">
                <a:solidFill>
                  <a:schemeClr val="bg2">
                    <a:lumMod val="25000"/>
                  </a:schemeClr>
                </a:solidFill>
              </a:rPr>
              <a:t>No pedirle al motorista ir haciendo paradas en el trayecto del viaje, esta estrictamente prohibido.</a:t>
            </a:r>
          </a:p>
          <a:p>
            <a:endParaRPr lang="es-SV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Que se solicita para la Visita	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87696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¿Que incluye la visita?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</a:rPr>
              <a:t>Transporte, incluye ida y regreso hasta el centro escolar.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</a:rPr>
              <a:t>Recorrido en los 5 módulos de juegos de </a:t>
            </a:r>
            <a:r>
              <a:rPr lang="es-SV" sz="3200" dirty="0" err="1" smtClean="0">
                <a:solidFill>
                  <a:schemeClr val="bg2">
                    <a:lumMod val="25000"/>
                  </a:schemeClr>
                </a:solidFill>
              </a:rPr>
              <a:t>RecreHacienda</a:t>
            </a: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</a:p>
          <a:p>
            <a:pPr algn="just">
              <a:lnSpc>
                <a:spcPct val="150000"/>
              </a:lnSpc>
              <a:buNone/>
            </a:pP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</a:rPr>
              <a:t>     1) Pequeños Fundadores, 2) Tesoros Salvadoreños, 3) Paseo de la moneda, 4) Edufis y 5) Misión Aduana.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SV" sz="3200" dirty="0">
                <a:solidFill>
                  <a:schemeClr val="bg2">
                    <a:lumMod val="25000"/>
                  </a:schemeClr>
                </a:solidFill>
              </a:rPr>
              <a:t>Recorrido en los </a:t>
            </a: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</a:rPr>
              <a:t>6 </a:t>
            </a:r>
            <a:r>
              <a:rPr lang="es-SV" sz="3200" dirty="0">
                <a:solidFill>
                  <a:schemeClr val="bg2">
                    <a:lumMod val="25000"/>
                  </a:schemeClr>
                </a:solidFill>
              </a:rPr>
              <a:t>módulos </a:t>
            </a: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</a:rPr>
              <a:t>de Exprésate:  1) Exprésate, 2) Sala de Proyecciones, 3) Museo del Ministerio de Hacienda, 4) Pasillo de la Evasión, 5) Salón de la Reflexión y 6) Salón de foros y debates.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</a:rPr>
              <a:t>Juegos realizados en la modalidad </a:t>
            </a:r>
            <a:r>
              <a:rPr lang="es-SV" sz="3200" dirty="0" err="1" smtClean="0">
                <a:solidFill>
                  <a:schemeClr val="bg2">
                    <a:lumMod val="25000"/>
                  </a:schemeClr>
                </a:solidFill>
              </a:rPr>
              <a:t>RecreHacienda</a:t>
            </a: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</a:rPr>
              <a:t>! bajo el sol.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</a:rPr>
              <a:t> Refrigerio, para los niños y jóvenes  que nos visiten.</a:t>
            </a:r>
          </a:p>
          <a:p>
            <a:endParaRPr lang="es-SV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05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2420888"/>
            <a:ext cx="8153400" cy="28083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s-SV" sz="4400" b="1" dirty="0" smtClean="0">
                <a:solidFill>
                  <a:schemeClr val="bg2">
                    <a:lumMod val="25000"/>
                  </a:schemeClr>
                </a:solidFill>
              </a:rPr>
              <a:t>¿QUE ES RECREHACIENDA!?</a:t>
            </a:r>
          </a:p>
        </p:txBody>
      </p:sp>
    </p:spTree>
    <p:extLst>
      <p:ext uri="{BB962C8B-B14F-4D97-AF65-F5344CB8AC3E}">
        <p14:creationId xmlns:p14="http://schemas.microsoft.com/office/powerpoint/2010/main" val="350661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1077</Words>
  <Application>Microsoft Office PowerPoint</Application>
  <PresentationFormat>Presentación en pantalla (4:3)</PresentationFormat>
  <Paragraphs>134</Paragraphs>
  <Slides>27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Espacios  lúdicos  </vt:lpstr>
      <vt:lpstr>Presentación de PowerPoint</vt:lpstr>
      <vt:lpstr>Se trabaja bajo 3 ejes Los tres ejes de Educación Fiscal son:</vt:lpstr>
      <vt:lpstr>Presentación de PowerPoint</vt:lpstr>
      <vt:lpstr>Gestiones para realizar las visitas</vt:lpstr>
      <vt:lpstr>Que se solicita para la Visita </vt:lpstr>
      <vt:lpstr>Que se solicita para la Visita </vt:lpstr>
      <vt:lpstr>¿Que incluye la visita?</vt:lpstr>
      <vt:lpstr>Presentación de PowerPoint</vt:lpstr>
      <vt:lpstr>ESPACIO DE JUEGOS RECREHACIENDA!</vt:lpstr>
      <vt:lpstr>ESPACIO DE JUEGOS RECREHACIENDA!</vt:lpstr>
      <vt:lpstr>ESPACIO DE JUEGOS RECREHACIENDA!</vt:lpstr>
      <vt:lpstr>ESPACIO DE JUEGOS RECREHACIENDA!</vt:lpstr>
      <vt:lpstr>ESPACIO DE JUEGOS RECREHACIENDA!</vt:lpstr>
      <vt:lpstr>RECREHACIENDA BAJO EL SOL</vt:lpstr>
      <vt:lpstr>Estadísticas de visitas  Recrehacienda!</vt:lpstr>
      <vt:lpstr>Presentación de PowerPoint</vt:lpstr>
      <vt:lpstr>Presentación de PowerPoint</vt:lpstr>
      <vt:lpstr>Presentación de PowerPoint</vt:lpstr>
      <vt:lpstr>ESPACIO LUDICO EXPRESATE!</vt:lpstr>
      <vt:lpstr>ESPACIO LUDICO EXPRESATE!</vt:lpstr>
      <vt:lpstr>ESPACIO LUDICO EXPRESATE!</vt:lpstr>
      <vt:lpstr>ESPACIO LUDICO EXPRESATE!</vt:lpstr>
      <vt:lpstr>ESPACIO LUDICO EXPRESATE!</vt:lpstr>
      <vt:lpstr>ESPACIO LUDICO EXPRESATE!</vt:lpstr>
      <vt:lpstr>Estadísticas de visitas  exprésate 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GMotto</dc:creator>
  <cp:lastModifiedBy>Wendy Yamilet Gonzalez Magarien</cp:lastModifiedBy>
  <cp:revision>12</cp:revision>
  <dcterms:created xsi:type="dcterms:W3CDTF">2014-10-01T15:56:02Z</dcterms:created>
  <dcterms:modified xsi:type="dcterms:W3CDTF">2014-10-23T13:29:45Z</dcterms:modified>
</cp:coreProperties>
</file>